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8.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3.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4.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8.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9.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0.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1.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2.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23" r:id="rId7"/>
    <p:sldId id="1624" r:id="rId8"/>
    <p:sldId id="2025" r:id="rId9"/>
    <p:sldId id="1613" r:id="rId10"/>
    <p:sldId id="1609" r:id="rId11"/>
    <p:sldId id="1591" r:id="rId12"/>
    <p:sldId id="1621" r:id="rId13"/>
    <p:sldId id="1615" r:id="rId14"/>
    <p:sldId id="1598" r:id="rId15"/>
    <p:sldId id="1622" r:id="rId16"/>
    <p:sldId id="1626" r:id="rId17"/>
    <p:sldId id="1639" r:id="rId18"/>
    <p:sldId id="1741" r:id="rId19"/>
    <p:sldId id="1752" r:id="rId20"/>
    <p:sldId id="1627" r:id="rId21"/>
    <p:sldId id="1742" r:id="rId22"/>
    <p:sldId id="1628" r:id="rId23"/>
    <p:sldId id="1743" r:id="rId24"/>
    <p:sldId id="1629" r:id="rId25"/>
    <p:sldId id="1745" r:id="rId26"/>
    <p:sldId id="1744" r:id="rId27"/>
    <p:sldId id="1630" r:id="rId28"/>
    <p:sldId id="1746" r:id="rId29"/>
    <p:sldId id="1631" r:id="rId30"/>
    <p:sldId id="1748" r:id="rId31"/>
    <p:sldId id="1747" r:id="rId32"/>
    <p:sldId id="1978" r:id="rId33"/>
    <p:sldId id="1632" r:id="rId34"/>
    <p:sldId id="1614"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0.14106989855500007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9.7356999999999694E-2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1.0163919999999997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9.7357000000000582E-2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0.3492090000000001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0.58042000000000016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6.7375210000000001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0.13069017342529943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9.8987000000000158E-2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1.0334099999999999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9.8987000000000158E-2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0.35505599999999937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0.79382900000000056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6.8322390000000004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1.3631320000000002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0.48581499999999966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0.13544100000000014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1.4139899999999992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0.13544100000000014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0.41659231179690082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7.9793810000000001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7.0567999999999742E-2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0.35315700000000039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9.8457999999999934E-2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1.0278840000000002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9.8456999999999795E-2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0.35315799999999964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0.57064800000000027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6.7060060000000004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7.6675999999999966E-2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0.36198400000000053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0.10091800000000006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1.0535740000000002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0.10091899999999931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0.36198300000000039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0.71459800000000051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7.6536609999999996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8.2813999999999055E-2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0.14271700000000109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3.9787999999999712E-2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0.41538300000000028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3.9787999999999712E-2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0.14271600000000007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0.15901999999999994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9.0757659999999998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10</c:v>
                </c:pt>
                <c:pt idx="1">
                  <c:v>30</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4.7752000000000017E-2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0.34344799999999998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9.5750999999999475E-2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0.99962300000000059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9.575099999999992E-2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0.34344799999999953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0.71000400000000052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4.2232419999999999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0.25840499999999977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0.36825499999999955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0.10266700000000029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1.0718269999999999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0.10266600000000015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0.36825500000000044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0.79302899999999976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6.2467449999999998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0.32798598525759992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0.16104699999999994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1.6813030000000007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0.16104599999999891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0.57765799999999956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0.59837400000000152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6.6864879999999998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0.78588799999999992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0.44152199999999997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0.12309400000000004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1.2850739999999989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0.12309300000000079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0.44152199999999908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0.29307900000000053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7.3661430000000001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1.0765920000000002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0.461951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0.12878900000000026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1.3445329999999993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0.12878900000000026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0.461951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0.73969700000000049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5.5800460000000003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Q12. How would you rate the hospital food?</c:v>
                </c:pt>
                <c:pt idx="2">
                  <c:v>The hospital and ward Q14. Were you able to get hospital food outside of set meal times?</c:v>
                </c:pt>
                <c:pt idx="3">
                  <c:v>Admission to hospital Q2. How did you feel about the length of time you were on the waiting list before your admission to hospital?</c:v>
                </c:pt>
                <c:pt idx="4">
                  <c:v>The hospital and ward Q15. During your time in hospital, did you get enough to drink?</c:v>
                </c:pt>
              </c:strCache>
            </c:strRef>
          </c:cat>
          <c:val>
            <c:numRef>
              <c:f>Sheet1!$B$2:$B$6</c:f>
              <c:numCache>
                <c:formatCode>0.0</c:formatCode>
                <c:ptCount val="5"/>
                <c:pt idx="0">
                  <c:v>7.4</c:v>
                </c:pt>
                <c:pt idx="1">
                  <c:v>7.4</c:v>
                </c:pt>
                <c:pt idx="2">
                  <c:v>6.2</c:v>
                </c:pt>
                <c:pt idx="3">
                  <c:v>7.9</c:v>
                </c:pt>
                <c:pt idx="4">
                  <c:v>9.6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Q12. How would you rate the hospital food?</c:v>
                </c:pt>
                <c:pt idx="2">
                  <c:v>The hospital and ward Q14. Were you able to get hospital food outside of set meal times?</c:v>
                </c:pt>
                <c:pt idx="3">
                  <c:v>Admission to hospital Q2. How did you feel about the length of time you were on the waiting list before your admission to hospital?</c:v>
                </c:pt>
                <c:pt idx="4">
                  <c:v>The hospital and ward Q15. During your time in hospital, did you get enough to drink?</c:v>
                </c:pt>
              </c:strCache>
            </c:strRef>
          </c:cat>
          <c:val>
            <c:numRef>
              <c:f>Sheet1!$C$2:$C$6</c:f>
              <c:numCache>
                <c:formatCode>0.0</c:formatCode>
                <c:ptCount val="5"/>
                <c:pt idx="0">
                  <c:v>6.8</c:v>
                </c:pt>
                <c:pt idx="1">
                  <c:v>7</c:v>
                </c:pt>
                <c:pt idx="2">
                  <c:v>5.9</c:v>
                </c:pt>
                <c:pt idx="3">
                  <c:v>7.5</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Your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1.0366267357321</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0.10412055719060004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0.12478599999999995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1.302746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0.12478600000000029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0.44759299999999991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0.83953999999999995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1.036627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Your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8.8629966501506097</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Leaving hospital Q46. After leaving hospital, did you get enough support from health or social care services to help you recover or manage your condition?</c:v>
                </c:pt>
                <c:pt idx="2">
                  <c:v>The hospital and ward Q7. Did the hospital staff explain the reasons for changing wards during the night in a way you could understand?</c:v>
                </c:pt>
                <c:pt idx="3">
                  <c:v>Leaving hospital Q44. Did hospital staff discuss with you whether you may need any further health or social care services after leaving hospital?</c:v>
                </c:pt>
                <c:pt idx="4">
                  <c:v>The hospital and ward Q5. Were you ever prevented from sleeping at night by noise from other patients?</c:v>
                </c:pt>
              </c:strCache>
            </c:strRef>
          </c:cat>
          <c:val>
            <c:numRef>
              <c:f>Sheet1!$B$2:$B$6</c:f>
              <c:numCache>
                <c:formatCode>0.0</c:formatCode>
                <c:ptCount val="5"/>
                <c:pt idx="0">
                  <c:v>6.7</c:v>
                </c:pt>
                <c:pt idx="1">
                  <c:v>5.6</c:v>
                </c:pt>
                <c:pt idx="2">
                  <c:v>6.1</c:v>
                </c:pt>
                <c:pt idx="3">
                  <c:v>7.4</c:v>
                </c:pt>
                <c:pt idx="4">
                  <c:v>5.6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Leaving hospital Q46. After leaving hospital, did you get enough support from health or social care services to help you recover or manage your condition?</c:v>
                </c:pt>
                <c:pt idx="2">
                  <c:v>The hospital and ward Q7. Did the hospital staff explain the reasons for changing wards during the night in a way you could understand?</c:v>
                </c:pt>
                <c:pt idx="3">
                  <c:v>Leaving hospital Q44. Did hospital staff discuss with you whether you may need any further health or social care services after leaving hospital?</c:v>
                </c:pt>
                <c:pt idx="4">
                  <c:v>The hospital and ward Q5. Were you ever prevented from sleeping at night by noise from other patients?</c:v>
                </c:pt>
              </c:strCache>
            </c:strRef>
          </c:cat>
          <c:val>
            <c:numRef>
              <c:f>Sheet1!$C$2:$C$6</c:f>
              <c:numCache>
                <c:formatCode>0.0</c:formatCode>
                <c:ptCount val="5"/>
                <c:pt idx="0">
                  <c:v>7.6</c:v>
                </c:pt>
                <c:pt idx="1">
                  <c:v>6.2</c:v>
                </c:pt>
                <c:pt idx="2">
                  <c:v>6.7</c:v>
                </c:pt>
                <c:pt idx="3">
                  <c:v>8</c:v>
                </c:pt>
                <c:pt idx="4">
                  <c:v>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0.17448599999999992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0.25130099999999977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7.0061000000000817E-2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0.73142499999999977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7.0061000000000817E-2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0.25130099999999977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1.9439999999999458E-3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8.862997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Your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7.9997593588326303</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0.22865202827430053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8.7378999999999429E-2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0.91222400000000103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8.7378999999998541E-2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0.3134200000000007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0.40438600000000058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7.9997590000000001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Your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7.6301425457452297</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0.48941544194090003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0.16648700000000005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1.7381039999999999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0.76365899999999964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0.78568500000000085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7.3971629999999999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0.33225265905420009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0.1726049999999999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1.8019660000000002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0.77698702339620063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7.8631219999999997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Your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7.5987283814401003</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95.348799999999997</c:v>
                </c:pt>
                <c:pt idx="1">
                  <c:v>0.63419999999999999</c:v>
                </c:pt>
                <c:pt idx="2">
                  <c:v>0.84570000000000001</c:v>
                </c:pt>
                <c:pt idx="3">
                  <c:v>0.2114</c:v>
                </c:pt>
                <c:pt idx="4">
                  <c:v>0</c:v>
                </c:pt>
                <c:pt idx="5">
                  <c:v>2.9598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0.11751199999999962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0.44328600000000051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0.12358499999999939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1.290210000000001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0.56687200000000004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0.53099199999999946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7.9588390000000002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7.2909710189961174E-4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0.19225899999999996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2.0071480000000008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0.88186900000000001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1.5922919999999996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5.551139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2.864400000000078E-2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0.33687500000000004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9.3917999999999502E-2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0.98049200000000081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0.43079299999999954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0.42502299999999948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8.0133759999999992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0.30949177540350004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9.0915999999999997E-2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0.9491480000000001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0.41702199999999934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0.34116100000000138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8.0025720000000007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0.15787009375559968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0.20551800000000053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2.1455769999999994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0.94268799999999953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0.32006900000000016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6.1113369999999998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5.7054000000000826E-2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0.2429199999999998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6.7724000000000117E-2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0.70703099999999885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6.7724000000000117E-2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0.2429199999999998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0.12035400000000074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8.9833719999999992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0.14002302279209999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0.12324599999999997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1.2866729999999995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0.12324599999999997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0.44207199999999958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4.7620000000000218E-2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7.7568849999999996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0.13000536853580069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0.11151599999999995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1.1642029999999997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0.11151599999999995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0.39999300000000027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0.26940199999999948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7.881659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21.475100000000001</c:v>
                </c:pt>
                <c:pt idx="1">
                  <c:v>0.21690000000000001</c:v>
                </c:pt>
                <c:pt idx="2">
                  <c:v>74.620400000000004</c:v>
                </c:pt>
                <c:pt idx="3">
                  <c:v>0</c:v>
                </c:pt>
                <c:pt idx="4">
                  <c:v>0</c:v>
                </c:pt>
                <c:pt idx="5">
                  <c:v>0.21690000000000001</c:v>
                </c:pt>
                <c:pt idx="6">
                  <c:v>0</c:v>
                </c:pt>
                <c:pt idx="7">
                  <c:v>1.5184</c:v>
                </c:pt>
                <c:pt idx="8">
                  <c:v>1.9522999999999999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0.38603599999999982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0.44451699999999938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0.12392800000000026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1.2937900000000004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0.12392700000000012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0.44451699999999938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0.21037199999999956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8.0843740000000004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0.35335896031469982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0.11302900000000005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1.1800069999999998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0.11302900000000005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0.40542399999999912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0.69765200000000149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7.3671850000000001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8.6937009929799913E-2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0.18875300000000017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1.9705530000000007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0.18875199999999914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0.67199617824840097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7.2089239999999997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0.3725145358626003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0.19548599999999983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2.0408460000000002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0.19548599999999983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0.70118900000000028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0.84238800000000058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6.2382520000000001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0.35827199999999948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0.16409999999999947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4.5751000000000985E-2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0.47762400000000049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4.5749999999999957E-2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0.16410099999999872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0.10912599999999983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9.6255559999999996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0.79239999999999999</c:v>
                </c:pt>
                <c:pt idx="1">
                  <c:v>0.20760000000000001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0.79239999999999999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Your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8.6123898962170102</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0.120533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0.23998899999999956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6.6907000000000494E-2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0.69849999999999923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6.6907000000000494E-2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0.23998899999999956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0.20924399999999999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8.7006549999999994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0.15202717147079881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6.4828999999999581E-2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0.67681000000000147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6.4828999999999581E-2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0.23253599999999963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8.817699999999995E-2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8.8057029999999994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0.12777923587499984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8.7578999999999851E-2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0.91431400000000096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8.7578999999999851E-2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0.31413699999999878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3.6610000000001364E-2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8.3308119999999999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0.2155</c:v>
                </c:pt>
                <c:pt idx="1">
                  <c:v>47.198300000000003</c:v>
                </c:pt>
                <c:pt idx="2">
                  <c:v>52.370699999999999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Your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8.3648651960357494</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0.13759000000000032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0.27818499999999968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7.7555999999999514E-2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0.80967200000000084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7.7555999999999514E-2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0.27818500000000057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0.19096000000000046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8.6749390000000002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4.6646000000000853E-2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0.24476999999999904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6.8240000000001189E-2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0.71241599999999927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6.8239999999999412E-2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0.24476899999999979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2.7300000000014535E-3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8.9787470000000003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9.4815000000000538E-2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0.30080799999999996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8.3862999999999133E-2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0.87551700000000032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8.3863000000000909E-2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0.30080799999999996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6.5345999999999904E-2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8.4429590000000001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0.42312899999999942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0.36280400000000057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0.1011470000000001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1.0559599999999998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0.1011470000000001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0.36280399999999968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0.73110600000000048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7.3628159999999996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Your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7.9284313723302002</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0.35470999999999986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0.3079079999999994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8.5843000000000558E-2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0.89618299999999973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8.5843000000000558E-2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0.3079079999999994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0.17547300000000021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7.8749029999999998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0.17177470072939993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9.2320000000000846E-2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0.96380699999999919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9.2319999999999958E-2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0.33114200000000071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0.57846900000000012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6.9022839999999999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0.1005394676038005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6.8115999999999843E-2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0.71112299999999884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6.811600000000162E-2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0.24432599999999915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0.22710200000000036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8.7095230000000008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9.7503999999999813E-2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0.40932799999999947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0.11411800000000039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1.1913710000000002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0.1141179999999995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0.40932800000000036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0.48154399999999953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7.3102099999999997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0.10792702761539985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0.15110199999999985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1.5774850000000002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0.15110199999999985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0.54198799999999991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1.5278940000000008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6.2553210000000004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4.0168999999999997</c:v>
                </c:pt>
                <c:pt idx="1">
                  <c:v>6.3425000000000002</c:v>
                </c:pt>
                <c:pt idx="2">
                  <c:v>20.295999999999999</c:v>
                </c:pt>
                <c:pt idx="3">
                  <c:v>69.3446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4.1011168721000857E-2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5.2158000000000371E-2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0.54452299999999987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5.2158000000000371E-2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0.18708599999999898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2.382799999999996E-2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9.2806850000000001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0.19248500000000135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0.21374999999999922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5.9592000000000311E-2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0.62213299999999983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5.9592000000000311E-2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0.21374999999999922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8.9051989999999996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0.22352597606460023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9.3700000000000117E-2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0.97821800000000003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9.3700000000000117E-2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0.33609299999999998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0.37790399999999913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8.1893259999999994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Your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8.3250064381249196</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0.24247909807740164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7.235199999999864E-2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0.75533900000000109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7.235199999999864E-2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0.25951700000000066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3.032400000000024E-2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8.9630159999999997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0.3293569999999999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0.33598499999999998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9.3670000000000364E-2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0.97790099999999924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9.3670000000001252E-2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0.33598499999999909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0.21124999999999972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7.85548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0.28359880768989942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9.7743000000000357E-2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1.0204189999999995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9.7742000000000218E-2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0.35059299999999993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0.34340100000000007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8.156523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Your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6.8261125071226996</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14</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25</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6.xml"/><Relationship Id="rId7" Type="http://schemas.openxmlformats.org/officeDocument/2006/relationships/image" Target="../media/image6.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0.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6.xml"/><Relationship Id="rId7" Type="http://schemas.openxmlformats.org/officeDocument/2006/relationships/image" Target="../media/image5.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0.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6.xml"/><Relationship Id="rId7" Type="http://schemas.openxmlformats.org/officeDocument/2006/relationships/image" Target="../media/image5.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0.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6.xml"/><Relationship Id="rId7" Type="http://schemas.openxmlformats.org/officeDocument/2006/relationships/image" Target="../media/image5.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0.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6.xml"/><Relationship Id="rId7" Type="http://schemas.openxmlformats.org/officeDocument/2006/relationships/image" Target="../media/image5.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0.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6.xml"/><Relationship Id="rId7" Type="http://schemas.openxmlformats.org/officeDocument/2006/relationships/image" Target="../media/image6.png"/><Relationship Id="rId2"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RA4 | Yeovil District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RA4 | Yeovil District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RA4 | Yeovil District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4.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5.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6.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8.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1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xml.rels><?xml version="1.0" encoding="UTF-8" standalone="yes"?>
<Relationships xmlns="http://schemas.openxmlformats.org/package/2006/relationships"><Relationship Id="rId13" Type="http://schemas.openxmlformats.org/officeDocument/2006/relationships/slide" Target="slide30.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3.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3.xml"/><Relationship Id="rId12" Type="http://schemas.openxmlformats.org/officeDocument/2006/relationships/slide" Target="slide26.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24.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0.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1.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6.xml"/><Relationship Id="rId9" Type="http://schemas.openxmlformats.org/officeDocument/2006/relationships/slide" Target="slide19.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7.xml"/></Relationships>
</file>

<file path=ppt/slides/_rels/slide20.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1.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2.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3.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4.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5.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6.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7.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8.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29.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Yeovil District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242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03508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89025662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8250105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86485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265283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5891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0328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0096280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64858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35903453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8542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34490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5608225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6017692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77248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463077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89065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7512828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49385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9508543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06660611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4921892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93142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2974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47272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0412097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41925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19678359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6284001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57384463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767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6800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25779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63297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11618505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91150846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99951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6264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7203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338065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9260406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50969745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24713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2517850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33208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886770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239927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67324128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64992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71123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5489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83128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5134583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19068285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2897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3146831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51980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057225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8226055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6060223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46038019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676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0900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90081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727608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1221493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1379495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7237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4174678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6378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4942111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569271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1664876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22862475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7292041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8878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2731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11488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7729701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410196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28796221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4560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313522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2121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173672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2822444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70819736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238128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5811652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247814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6919914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4767907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427084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9672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91849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0425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371881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2592115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68829210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371273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4429479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521074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8757038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6622736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76046237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7133813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1518393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8457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13792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74237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0641376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42136565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0515162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02944340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6978306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12598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375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9158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7507685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5818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6395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069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023502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8771992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31678168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59270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7721833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64239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9261772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7350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7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9254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38300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8662574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35518884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29436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99602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11288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86205348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44367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305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160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157792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3576689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33432773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61179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5447043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483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6634909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8634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52091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2399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643904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445687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9250660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98896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5175858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384402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3409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02025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6517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192119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2794163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802200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2328406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4374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0252463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7506584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92468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68591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2209498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941202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0318805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2404649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6231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124592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3496426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55722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60701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1513562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5232649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2671348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8066593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9065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9626507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135375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94369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9077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6762184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8882671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0207665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6037191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66849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2960161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054946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1127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78238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7137123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7284388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5039503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6010074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5621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7279736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0408572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6993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793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4754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03392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049890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1483410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5818234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8002342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048288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2929310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4738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0016239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9884020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9135299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1390826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953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729894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0820616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8428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5338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690589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1705843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9657164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116243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48518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2760992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4280612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5011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68396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7968347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5184046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356494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8677968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958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663694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5972004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4943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336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6538005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1496004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0013887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7591113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6887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5200734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2252167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481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3611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63460732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790892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055511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42051140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452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095437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6510846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5099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5983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9430887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2558638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0617114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2832393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38555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9720615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6917980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6053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5341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1226971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9706377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3049000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7970657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6166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5731562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6767462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50722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359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8904227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2951267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8927591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(347)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305305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2161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491001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1865801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68203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7485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4011520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566095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516102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3999889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6791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9620041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9718951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608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78584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0255624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7206449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8981198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1969264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8530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6664686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399057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1227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175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87693873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646189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5553005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9110528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56226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4077042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231646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(159)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60860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2801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02756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478827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1904183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1446476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257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7420223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6222108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1798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18344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74350315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52008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0472160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5182889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179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5948330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8173111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29745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1882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703557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408425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9927792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8968504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97194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2196944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2261916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7076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7368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2081296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9835023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7427842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5977642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6076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6359928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6777678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61834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5049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3450516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9690480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2422439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7913713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2693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1292795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7963372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2786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20718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9224792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17613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8299560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819946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YEOVIL DISTRICT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6605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5379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407130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23014676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195867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432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665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60986301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9429225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43370457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503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62895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03132907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261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87132214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15197000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3229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5294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61719845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06081895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146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65526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6229809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04284383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3024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6202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7395105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05561145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50554602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17292778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3096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954489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692518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371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473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27928530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645842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37811910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595514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6513791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89448551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13737433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01389399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70407643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1072539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222536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99795757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592757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53212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5301133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3290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874220381"/>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3764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62387246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58584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18769993"/>
              </p:ext>
            </p:extLst>
          </p:nvPr>
        </p:nvGraphicFramePr>
        <p:xfrm>
          <a:off x="469068" y="1548000"/>
          <a:ext cx="11253864" cy="384440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49128395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7781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Yeovil District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25821883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Quality of food: patients describing the hospital food as good
Food outside set meal times: patients being able to get hospital food outside of set meal times, if needed
Waiting to be admitted: patients feeling that they waited the right amount of time on the waiting list before being admitted to hospital
Having enough to drink: patients getting enough to drink whilst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01399583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Support from health or social care services: patients being given enough support from health or social care services to help them recover or manage their condition after leaving hospital
Changing wards during the night: staff explaining the reason for patients needing to change wards during the night
Further health or social care services: patients being given information about further health or social care services they may need after leaving hospital
Noise from other patients: patients not being bothered by noise at night from other patients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Yeovil District Hospital NHS Foundation Trust who had attended in late 2021. Responses were received from 473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1216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213225"/>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99141957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00501410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88531830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79935052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5084813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226798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85350165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867834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16150</Words>
  <Application>Microsoft Office PowerPoint</Application>
  <PresentationFormat>Widescreen</PresentationFormat>
  <Paragraphs>2251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Yeovil District Hospital NHS Foundation Trust</vt:lpstr>
      <vt:lpstr>Contents</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Background and methodology</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